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483" r:id="rId14"/>
    <p:sldId id="399" r:id="rId15"/>
    <p:sldId id="484" r:id="rId16"/>
    <p:sldId id="485" r:id="rId17"/>
    <p:sldId id="486" r:id="rId18"/>
    <p:sldId id="379" r:id="rId19"/>
    <p:sldId id="420" r:id="rId20"/>
    <p:sldId id="482" r:id="rId21"/>
    <p:sldId id="479" r:id="rId22"/>
    <p:sldId id="370" r:id="rId23"/>
    <p:sldId id="418" r:id="rId24"/>
    <p:sldId id="451" r:id="rId25"/>
    <p:sldId id="380" r:id="rId26"/>
    <p:sldId id="450" r:id="rId27"/>
    <p:sldId id="381" r:id="rId28"/>
    <p:sldId id="383" r:id="rId29"/>
    <p:sldId id="382" r:id="rId30"/>
    <p:sldId id="452" r:id="rId31"/>
    <p:sldId id="453" r:id="rId32"/>
    <p:sldId id="454" r:id="rId33"/>
    <p:sldId id="462" r:id="rId34"/>
    <p:sldId id="384" r:id="rId35"/>
    <p:sldId id="385" r:id="rId36"/>
    <p:sldId id="386" r:id="rId37"/>
    <p:sldId id="388" r:id="rId38"/>
    <p:sldId id="488" r:id="rId39"/>
    <p:sldId id="487" r:id="rId40"/>
    <p:sldId id="371" r:id="rId41"/>
    <p:sldId id="455" r:id="rId42"/>
    <p:sldId id="391" r:id="rId43"/>
    <p:sldId id="393" r:id="rId44"/>
    <p:sldId id="394" r:id="rId45"/>
    <p:sldId id="402" r:id="rId46"/>
    <p:sldId id="404" r:id="rId47"/>
    <p:sldId id="395" r:id="rId48"/>
    <p:sldId id="401" r:id="rId49"/>
    <p:sldId id="405" r:id="rId50"/>
    <p:sldId id="392" r:id="rId51"/>
    <p:sldId id="372" r:id="rId52"/>
    <p:sldId id="457" r:id="rId53"/>
    <p:sldId id="463" r:id="rId54"/>
    <p:sldId id="396" r:id="rId55"/>
    <p:sldId id="412" r:id="rId56"/>
    <p:sldId id="410" r:id="rId57"/>
    <p:sldId id="406" r:id="rId58"/>
    <p:sldId id="407" r:id="rId59"/>
    <p:sldId id="408" r:id="rId60"/>
    <p:sldId id="423" r:id="rId61"/>
    <p:sldId id="389" r:id="rId62"/>
    <p:sldId id="415" r:id="rId63"/>
    <p:sldId id="424" r:id="rId64"/>
    <p:sldId id="409" r:id="rId65"/>
    <p:sldId id="373" r:id="rId66"/>
    <p:sldId id="456" r:id="rId67"/>
    <p:sldId id="464" r:id="rId68"/>
    <p:sldId id="425" r:id="rId69"/>
    <p:sldId id="429" r:id="rId70"/>
    <p:sldId id="430" r:id="rId71"/>
    <p:sldId id="431" r:id="rId72"/>
    <p:sldId id="434" r:id="rId73"/>
    <p:sldId id="428" r:id="rId74"/>
    <p:sldId id="433" r:id="rId75"/>
    <p:sldId id="432" r:id="rId76"/>
    <p:sldId id="435" r:id="rId77"/>
    <p:sldId id="374" r:id="rId78"/>
    <p:sldId id="458" r:id="rId79"/>
    <p:sldId id="465" r:id="rId80"/>
    <p:sldId id="436" r:id="rId81"/>
    <p:sldId id="440" r:id="rId82"/>
    <p:sldId id="437" r:id="rId83"/>
    <p:sldId id="442" r:id="rId84"/>
    <p:sldId id="441" r:id="rId85"/>
    <p:sldId id="443" r:id="rId86"/>
    <p:sldId id="444" r:id="rId87"/>
    <p:sldId id="468" r:id="rId88"/>
    <p:sldId id="375" r:id="rId89"/>
    <p:sldId id="467" r:id="rId90"/>
    <p:sldId id="446" r:id="rId91"/>
    <p:sldId id="470" r:id="rId92"/>
    <p:sldId id="481" r:id="rId93"/>
    <p:sldId id="477" r:id="rId94"/>
    <p:sldId id="476" r:id="rId95"/>
    <p:sldId id="475" r:id="rId96"/>
    <p:sldId id="478" r:id="rId97"/>
    <p:sldId id="469" r:id="rId98"/>
    <p:sldId id="471" r:id="rId99"/>
    <p:sldId id="473" r:id="rId100"/>
    <p:sldId id="472" r:id="rId101"/>
    <p:sldId id="447" r:id="rId102"/>
    <p:sldId id="474" r:id="rId103"/>
    <p:sldId id="377" r:id="rId104"/>
    <p:sldId id="449" r:id="rId105"/>
    <p:sldId id="366" r:id="rId106"/>
    <p:sldId id="448" r:id="rId107"/>
    <p:sldId id="445" r:id="rId108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6433" autoAdjust="0"/>
  </p:normalViewPr>
  <p:slideViewPr>
    <p:cSldViewPr>
      <p:cViewPr varScale="1">
        <p:scale>
          <a:sx n="112" d="100"/>
          <a:sy n="112" d="100"/>
        </p:scale>
        <p:origin x="1464" y="108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25.04.2017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25.04.2017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9024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14324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35759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5685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8673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4988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3053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2541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8739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17962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0394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0177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91718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872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00062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87673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947385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740108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702126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9863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65586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202445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461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Java EE </a:t>
            </a:r>
            <a:r>
              <a:rPr lang="en-GB" dirty="0" smtClean="0"/>
              <a:t>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November </a:t>
            </a:r>
            <a:r>
              <a:rPr lang="en-GB" dirty="0" smtClean="0"/>
              <a:t>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tool for REST APIs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REST HTTP verbs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100</a:t>
            </a:fld>
            <a:endParaRPr lang="de-CH" dirty="0"/>
          </a:p>
        </p:txBody>
      </p:sp>
      <p:pic>
        <p:nvPicPr>
          <p:cNvPr id="8" name="Picture 2" descr="Image result for postman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85" y="692696"/>
            <a:ext cx="3907841" cy="14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7" y="2091670"/>
            <a:ext cx="7922666" cy="44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30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REST is leaner and hence more performant</a:t>
            </a:r>
          </a:p>
          <a:p>
            <a:pPr lvl="1"/>
            <a:r>
              <a:rPr lang="en-US" dirty="0" smtClean="0"/>
              <a:t>Any downsides?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vs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102</a:t>
            </a:fld>
            <a:endParaRPr lang="de-CH" dirty="0"/>
          </a:p>
        </p:txBody>
      </p:sp>
      <p:pic>
        <p:nvPicPr>
          <p:cNvPr id="5124" name="Picture 4" descr="Image result for rest vs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9" y="2348880"/>
            <a:ext cx="8125141" cy="40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nordicapis.com/wp-content/uploads/soap_vs_r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73125"/>
            <a:ext cx="3619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103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104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106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Toolbox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pic>
        <p:nvPicPr>
          <p:cNvPr id="2050" name="Picture 2" descr="SafeSt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03" y="1412776"/>
            <a:ext cx="6438595" cy="482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244886"/>
            <a:ext cx="8001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6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JBoss</a:t>
            </a:r>
            <a:r>
              <a:rPr lang="en-GB" dirty="0"/>
              <a:t> and </a:t>
            </a:r>
            <a:r>
              <a:rPr lang="en-GB" dirty="0" err="1" smtClean="0"/>
              <a:t>WildFly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2" descr="Bildergebnis für jboss eap 7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3076" name="Picture 4" descr="Bildergebnis für jboss eap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48" y="2967136"/>
            <a:ext cx="3774232" cy="37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ldergebnis für jboss wildf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2" y="1238677"/>
            <a:ext cx="5715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jbos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57052"/>
            <a:ext cx="1158007" cy="71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81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JBoss</a:t>
            </a:r>
            <a:r>
              <a:rPr lang="en-GB" dirty="0" smtClean="0"/>
              <a:t> and </a:t>
            </a:r>
            <a:r>
              <a:rPr lang="en-GB" dirty="0" err="1" smtClean="0"/>
              <a:t>WildFly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4" name="AutoShape 2" descr="Bildergebnis für jboss eap 7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098" name="Picture 2" descr="jboss-eap-wildfly-upstream-hist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700808"/>
            <a:ext cx="7277100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</a:t>
            </a:r>
            <a:r>
              <a:rPr lang="en-US" dirty="0" smtClean="0"/>
              <a:t>Java Enterprise Edition (Java EE)?</a:t>
            </a:r>
            <a:endParaRPr lang="en-US" dirty="0"/>
          </a:p>
          <a:p>
            <a:pPr lvl="1"/>
            <a:r>
              <a:rPr lang="en-US" dirty="0" smtClean="0"/>
              <a:t>Context and Dependency Injection (CDI)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Plan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Ready</a:t>
            </a:r>
            <a:r>
              <a:rPr lang="en-GB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18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packaging… “The Container</a:t>
            </a:r>
            <a:r>
              <a:rPr lang="en-US" dirty="0" smtClean="0"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”???</a:t>
            </a: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The wiring… </a:t>
            </a:r>
            <a:r>
              <a:rPr lang="en-US" b="1" dirty="0" smtClean="0"/>
              <a:t>Context </a:t>
            </a:r>
            <a:r>
              <a:rPr lang="en-US" b="1" dirty="0" smtClean="0"/>
              <a:t>and Dependency Injection (CDI)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Working with the database… </a:t>
            </a:r>
            <a:r>
              <a:rPr lang="en-US" b="1" dirty="0" smtClean="0"/>
              <a:t>Java Persistence Architecture (JPA)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Your business logic… </a:t>
            </a:r>
            <a:r>
              <a:rPr lang="en-US" b="1" dirty="0" smtClean="0"/>
              <a:t>Enterprise Java Beans (EJB)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Reliable messaging… </a:t>
            </a:r>
            <a:r>
              <a:rPr lang="en-US" b="1" dirty="0" smtClean="0"/>
              <a:t>Java Message Service (JMS)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 (old school) … </a:t>
            </a:r>
            <a:r>
              <a:rPr lang="en-US" b="1" dirty="0" smtClean="0"/>
              <a:t>Web Service / SOAP</a:t>
            </a:r>
            <a:r>
              <a:rPr lang="en-US" b="1" dirty="0"/>
              <a:t> </a:t>
            </a:r>
            <a:r>
              <a:rPr lang="en-US" b="1" dirty="0" smtClean="0"/>
              <a:t>(JAX-WS)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 (new school) … </a:t>
            </a:r>
            <a:r>
              <a:rPr lang="en-US" b="1" dirty="0" smtClean="0"/>
              <a:t>REST (JAX-RS)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70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  <p:pic>
        <p:nvPicPr>
          <p:cNvPr id="1026" name="Picture 2" descr="Bildergebnis für dependency injection c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509120"/>
            <a:ext cx="6012001" cy="2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0" y="2564904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</a:t>
            </a:r>
            <a:r>
              <a:rPr lang="en-US" i="1" dirty="0" smtClean="0"/>
              <a:t>responsible for the creation </a:t>
            </a:r>
            <a:r>
              <a:rPr lang="en-US" dirty="0" smtClean="0"/>
              <a:t>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How to test? (tight coupling).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</a:t>
            </a:r>
            <a:r>
              <a:rPr lang="en-US" dirty="0" smtClean="0"/>
              <a:t>concerns.</a:t>
            </a:r>
          </a:p>
          <a:p>
            <a:pPr lvl="1"/>
            <a:r>
              <a:rPr lang="en-US" dirty="0" smtClean="0"/>
              <a:t>Better for testing.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</a:t>
            </a:r>
            <a:r>
              <a:rPr lang="en-US" smtClean="0"/>
              <a:t>constantly evolving.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Ibject</a:t>
            </a:r>
            <a:r>
              <a:rPr lang="en-US" dirty="0" smtClean="0"/>
              <a:t> and @</a:t>
            </a:r>
            <a:r>
              <a:rPr lang="en-US" dirty="0" err="1" smtClean="0"/>
              <a:t>Qualifer</a:t>
            </a:r>
            <a:r>
              <a:rPr lang="en-US" dirty="0" smtClean="0"/>
              <a:t> provide static bean injection.</a:t>
            </a:r>
          </a:p>
          <a:p>
            <a:pPr lvl="1"/>
            <a:r>
              <a:rPr lang="en-US" dirty="0" smtClean="0"/>
              <a:t>Producers provide runtime injection.</a:t>
            </a:r>
          </a:p>
          <a:p>
            <a:pPr lvl="1"/>
            <a:r>
              <a:rPr lang="en-US" dirty="0" smtClean="0"/>
              <a:t>Object injected may not even be a bean a may require custom initialization.</a:t>
            </a:r>
          </a:p>
          <a:p>
            <a:pPr lvl="1"/>
            <a:r>
              <a:rPr lang="en-US" dirty="0" smtClean="0"/>
              <a:t>Similar to </a:t>
            </a:r>
            <a:r>
              <a:rPr lang="en-US" i="1" dirty="0" smtClean="0"/>
              <a:t>factory pattern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StereotypicalName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Name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nameProvider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()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//...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StereotypicalName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rivate Name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Additional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code.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applyLog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@Interceptors(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Beans are deployed in bean archives which have discovery modes:</a:t>
            </a:r>
          </a:p>
          <a:p>
            <a:pPr lvl="1"/>
            <a:r>
              <a:rPr lang="en-US" dirty="0" smtClean="0"/>
              <a:t>All, annotated (default) none.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&lt;beans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xmlns:xsi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="http://www.w3.org/2001/XMLSchema-instance"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xsi:schemaLocation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://xmlns.jcp.org/xml/ns/javaee/beans_1_1.xsd"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version="1.1"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bean-discovery-mode="all"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&lt;/beans&gt;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Must either be in</a:t>
            </a:r>
          </a:p>
          <a:p>
            <a:pPr lvl="2"/>
            <a:r>
              <a:rPr lang="en-US" dirty="0" smtClean="0"/>
              <a:t>(wars) </a:t>
            </a:r>
            <a:r>
              <a:rPr lang="en-US" i="1" dirty="0" smtClean="0"/>
              <a:t>WEB-INF or WEB-INF/classes/META-INF</a:t>
            </a:r>
          </a:p>
          <a:p>
            <a:pPr lvl="2"/>
            <a:r>
              <a:rPr lang="en-US" dirty="0" smtClean="0"/>
              <a:t>(jars) </a:t>
            </a:r>
            <a:r>
              <a:rPr lang="en-US" i="1" dirty="0" smtClean="0"/>
              <a:t>META-INF</a:t>
            </a:r>
            <a:endParaRPr lang="en-US" i="1" dirty="0" smtClean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GB" dirty="0" smtClean="0"/>
              <a:t>eans.xml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45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eans.xml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0315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</a:t>
            </a:r>
            <a:r>
              <a:rPr lang="en-US" i="1" dirty="0" smtClean="0"/>
              <a:t>whistle-stop</a:t>
            </a:r>
            <a:r>
              <a:rPr lang="en-US" dirty="0" smtClean="0"/>
              <a:t>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Tools (IDEs, build tool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…), design and Avaloq specific patterns may be mentioned in passing but are not explicitly covered.</a:t>
            </a:r>
          </a:p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52936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object.</a:t>
            </a:r>
          </a:p>
          <a:p>
            <a:pPr lvl="1"/>
            <a:r>
              <a:rPr lang="en-US" dirty="0" smtClean="0"/>
              <a:t>Object which map to a relational database, live in memory and may be persisted = Entity</a:t>
            </a:r>
          </a:p>
          <a:p>
            <a:pPr lvl="1"/>
            <a:endParaRPr lang="en-US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“It </a:t>
            </a:r>
            <a:r>
              <a:rPr lang="en-US" i="1" dirty="0"/>
              <a:t>is no way comprehensive and omits </a:t>
            </a:r>
            <a:r>
              <a:rPr lang="en-US" b="1" i="1" u="sng" dirty="0" smtClean="0"/>
              <a:t>much</a:t>
            </a:r>
            <a:r>
              <a:rPr lang="en-US" i="1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46722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connections</a:t>
            </a:r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2"/>
            <a:r>
              <a:rPr lang="en-US" dirty="0" smtClean="0"/>
              <a:t>So can be used by anyone.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Holds conversational state.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2"/>
            <a:r>
              <a:rPr lang="en-US" dirty="0" smtClean="0"/>
              <a:t>One per application instance.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Used to implement Messaging (more later).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87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Let me repeat that….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58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2204864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Local (@Local)</a:t>
            </a:r>
          </a:p>
          <a:p>
            <a:pPr lvl="2"/>
            <a:r>
              <a:rPr lang="en-US" dirty="0" smtClean="0"/>
              <a:t>EJB and client are within a single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No-Interface (@</a:t>
            </a:r>
            <a:r>
              <a:rPr lang="en-US" dirty="0" err="1" smtClean="0"/>
              <a:t>LocalBean</a:t>
            </a:r>
            <a:r>
              <a:rPr lang="en-US" dirty="0" smtClean="0"/>
              <a:t> or just simply implementing no interface)</a:t>
            </a:r>
          </a:p>
          <a:p>
            <a:pPr lvl="2"/>
            <a:r>
              <a:rPr lang="en-US" dirty="0" smtClean="0"/>
              <a:t>Very similar to Local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Remote (@Remote)</a:t>
            </a:r>
          </a:p>
          <a:p>
            <a:pPr lvl="2"/>
            <a:r>
              <a:rPr lang="en-US" dirty="0"/>
              <a:t>EJB and client are used in a distributed environment (i.e. different VMs, across a network).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Threading with the container is handled </a:t>
            </a:r>
            <a:r>
              <a:rPr lang="en-US" i="1" dirty="0" smtClean="0"/>
              <a:t>by the container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EJB spec forbids the manual creation of threads.</a:t>
            </a:r>
          </a:p>
          <a:p>
            <a:pPr lvl="1"/>
            <a:r>
              <a:rPr lang="en-US" dirty="0" smtClean="0"/>
              <a:t>Thread creation should be done via the @Asynchronous annotation.</a:t>
            </a:r>
          </a:p>
          <a:p>
            <a:pPr lvl="1"/>
            <a:r>
              <a:rPr lang="en-US" dirty="0" smtClean="0"/>
              <a:t>Container will manage the thread pool and lock management.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process the long running task in a separate thread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@Asynchronous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someLongRunningTask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//...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(Stateless EJB)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</a:t>
            </a:r>
            <a:r>
              <a:rPr lang="en-US" dirty="0"/>
              <a:t>API for a </a:t>
            </a:r>
            <a:r>
              <a:rPr lang="en-US" b="1" dirty="0"/>
              <a:t>directory service </a:t>
            </a:r>
            <a:r>
              <a:rPr lang="en-US" dirty="0"/>
              <a:t>that allows Java software clients to discover and look up data and objects via a </a:t>
            </a:r>
            <a:r>
              <a:rPr lang="en-US" dirty="0" smtClean="0"/>
              <a:t>name/reference.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 abstraction above other </a:t>
            </a:r>
            <a:r>
              <a:rPr lang="en-US" dirty="0" err="1" smtClean="0"/>
              <a:t>directpory</a:t>
            </a:r>
            <a:r>
              <a:rPr lang="en-US" dirty="0" smtClean="0"/>
              <a:t> services or directory service protocols</a:t>
            </a:r>
          </a:p>
          <a:p>
            <a:pPr lvl="2"/>
            <a:r>
              <a:rPr lang="en-US" dirty="0" smtClean="0"/>
              <a:t>DNS, Active Directory, Novell </a:t>
            </a:r>
            <a:r>
              <a:rPr lang="en-US" dirty="0" err="1" smtClean="0"/>
              <a:t>eDirectory</a:t>
            </a:r>
            <a:r>
              <a:rPr lang="en-US" dirty="0" smtClean="0"/>
              <a:t> (NDS), LDAP, CORBA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JavaEE</a:t>
            </a:r>
            <a:r>
              <a:rPr lang="en-US" dirty="0" smtClean="0"/>
              <a:t> application servers typically host a JNDI provider internally.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EJBs are assigned names and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Pre DI, JNDI lookup was the old fashioned way of loose coupling.</a:t>
            </a:r>
          </a:p>
          <a:p>
            <a:pPr lvl="2"/>
            <a:r>
              <a:rPr lang="en-US" dirty="0" smtClean="0"/>
              <a:t>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39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Each EJB will be assigned multiple binding across the namespaces…</a:t>
            </a:r>
          </a:p>
          <a:p>
            <a:pPr lvl="2"/>
            <a:r>
              <a:rPr lang="en-US" dirty="0" err="1" smtClean="0"/>
              <a:t>java:global</a:t>
            </a:r>
            <a:r>
              <a:rPr lang="en-US" dirty="0" smtClean="0"/>
              <a:t>, </a:t>
            </a:r>
            <a:r>
              <a:rPr lang="en-US" dirty="0" err="1" smtClean="0"/>
              <a:t>java:module</a:t>
            </a:r>
            <a:r>
              <a:rPr lang="en-US" dirty="0" smtClean="0"/>
              <a:t>, </a:t>
            </a:r>
            <a:r>
              <a:rPr lang="en-US" dirty="0" err="1" smtClean="0"/>
              <a:t>java:app</a:t>
            </a:r>
            <a:r>
              <a:rPr lang="en-US" dirty="0" smtClean="0"/>
              <a:t>, </a:t>
            </a:r>
            <a:r>
              <a:rPr lang="en-US" dirty="0" err="1" smtClean="0"/>
              <a:t>java:comp</a:t>
            </a:r>
            <a:endParaRPr lang="en-US" dirty="0" smtClean="0"/>
          </a:p>
          <a:p>
            <a:pPr lvl="1"/>
            <a:r>
              <a:rPr lang="en-US" dirty="0" smtClean="0"/>
              <a:t>… according </a:t>
            </a:r>
            <a:r>
              <a:rPr lang="en-US" dirty="0"/>
              <a:t>to how they are deployed – EAR, WAR or JAR.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JavaEE</a:t>
            </a:r>
            <a:r>
              <a:rPr lang="en-US" dirty="0" smtClean="0"/>
              <a:t> application servers may provide their own namespaces</a:t>
            </a:r>
          </a:p>
          <a:p>
            <a:pPr lvl="2"/>
            <a:r>
              <a:rPr lang="en-US" dirty="0" err="1"/>
              <a:t>j</a:t>
            </a:r>
            <a:r>
              <a:rPr lang="en-US" dirty="0" err="1" smtClean="0"/>
              <a:t>boss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According to how they are deployed – EAR, WAR or JAR.</a:t>
            </a:r>
          </a:p>
          <a:p>
            <a:pPr lvl="1"/>
            <a:r>
              <a:rPr lang="en-US" dirty="0" smtClean="0"/>
              <a:t>Only of real relevance for JNDI lookup (@Resource)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8" y="2708920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70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71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smtClean="0"/>
              <a:t>MDB are EJB.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Foobars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75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Web Services</a:t>
            </a:r>
          </a:p>
          <a:p>
            <a:pPr lvl="1"/>
            <a:r>
              <a:rPr lang="en-US" dirty="0" smtClean="0"/>
              <a:t>UDDI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81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82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WSDL = the Web Service Contract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Top down / </a:t>
            </a:r>
            <a:r>
              <a:rPr lang="en-US" b="1" dirty="0"/>
              <a:t>C</a:t>
            </a:r>
            <a:r>
              <a:rPr lang="en-US" b="1" dirty="0" smtClean="0"/>
              <a:t>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2"/>
            <a:r>
              <a:rPr lang="en-US" dirty="0" err="1" smtClean="0"/>
              <a:t>wsimport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 / Contract Last</a:t>
            </a:r>
          </a:p>
          <a:p>
            <a:pPr lvl="2"/>
            <a:r>
              <a:rPr lang="en-US" dirty="0" smtClean="0"/>
              <a:t>Start with the service implementation, generate the WSDL from the code.</a:t>
            </a:r>
          </a:p>
          <a:p>
            <a:pPr lvl="2"/>
            <a:r>
              <a:rPr lang="en-US" dirty="0" err="1" smtClean="0"/>
              <a:t>wsgen</a:t>
            </a:r>
            <a:endParaRPr lang="en-US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Contract First (CF) vs Contract Last (CL)</a:t>
            </a:r>
          </a:p>
          <a:p>
            <a:pPr lvl="2"/>
            <a:r>
              <a:rPr lang="en-US" b="1" dirty="0" smtClean="0"/>
              <a:t>CL is fragile.</a:t>
            </a:r>
          </a:p>
          <a:p>
            <a:pPr lvl="2"/>
            <a:r>
              <a:rPr lang="en-US" b="1" dirty="0" smtClean="0"/>
              <a:t>CL is less performant (XML and objects are somewhat opaque).</a:t>
            </a:r>
          </a:p>
          <a:p>
            <a:pPr lvl="2"/>
            <a:r>
              <a:rPr lang="en-US" b="1" dirty="0" smtClean="0"/>
              <a:t>CF is reusable (complex objects).</a:t>
            </a:r>
          </a:p>
          <a:p>
            <a:pPr lvl="2"/>
            <a:r>
              <a:rPr lang="en-US" b="1" dirty="0" smtClean="0"/>
              <a:t>CF has looser coupling between API and implementation.</a:t>
            </a:r>
          </a:p>
          <a:p>
            <a:pPr lvl="2"/>
            <a:r>
              <a:rPr lang="en-US" b="1" dirty="0" smtClean="0"/>
              <a:t>CF preferable.</a:t>
            </a:r>
            <a:endParaRPr lang="en-US" dirty="0" smtClean="0"/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 First and Contract Last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uses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lists the Web Service endpoints via the UI.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WebServcies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UDDI is an registry for business web services.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used to be one of the trio of Web Services technologies</a:t>
            </a:r>
          </a:p>
          <a:p>
            <a:pPr lvl="2"/>
            <a:r>
              <a:rPr lang="en-US" dirty="0" smtClean="0"/>
              <a:t>SOAP, WSDL and UDDI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Not as widely adopted as the designers hoped.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Occasionally found </a:t>
            </a:r>
            <a:r>
              <a:rPr lang="en-US" i="1" dirty="0" smtClean="0"/>
              <a:t>within</a:t>
            </a:r>
            <a:r>
              <a:rPr lang="en-US" dirty="0" smtClean="0"/>
              <a:t> the enterprise.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Pining for the fjords.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Universal Description, Discovery and Integration (UDDI)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87</a:t>
            </a:fld>
            <a:endParaRPr lang="de-CH" dirty="0"/>
          </a:p>
        </p:txBody>
      </p:sp>
      <p:pic>
        <p:nvPicPr>
          <p:cNvPr id="1028" name="Picture 4" descr="http://static.wixstatic.com/media/dfa81e_ad6757419864420db030ed48c1f1f4b0.jpg/v1/fill/w_620,h_281/dfa81e_ad6757419864420db030ed48c1f1f4b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00847"/>
            <a:ext cx="590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style, first introduced in 2000.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Hugely successful, in 2010 account for 74% of public network APIs.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Maps nicely to CRUD.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JAX-RS.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“resource-orientated API” is modeled as a resource hierarchy.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Resources</a:t>
            </a:r>
          </a:p>
          <a:p>
            <a:pPr lvl="2"/>
            <a:r>
              <a:rPr lang="en-US" dirty="0" smtClean="0"/>
              <a:t>Anything a client may need to interact with</a:t>
            </a:r>
            <a:r>
              <a:rPr lang="en-US" dirty="0"/>
              <a:t> </a:t>
            </a:r>
            <a:r>
              <a:rPr lang="en-US" dirty="0" smtClean="0"/>
              <a:t>(an entity).</a:t>
            </a:r>
          </a:p>
          <a:p>
            <a:pPr lvl="2"/>
            <a:r>
              <a:rPr lang="en-US" dirty="0" smtClean="0"/>
              <a:t>Either a </a:t>
            </a:r>
            <a:r>
              <a:rPr lang="en-US" i="1" dirty="0" smtClean="0"/>
              <a:t>simple resource </a:t>
            </a:r>
            <a:r>
              <a:rPr lang="en-US" dirty="0" smtClean="0"/>
              <a:t>or a </a:t>
            </a:r>
            <a:r>
              <a:rPr lang="en-US" i="1" dirty="0" smtClean="0"/>
              <a:t>collection resource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Resource Names</a:t>
            </a:r>
          </a:p>
          <a:p>
            <a:pPr lvl="2"/>
            <a:r>
              <a:rPr lang="en-US" dirty="0" smtClean="0"/>
              <a:t>Identifiers for entities.</a:t>
            </a:r>
          </a:p>
          <a:p>
            <a:pPr lvl="2"/>
            <a:r>
              <a:rPr lang="en-US" dirty="0" smtClean="0"/>
              <a:t>Each resource must have it’s own unique resource name.</a:t>
            </a:r>
          </a:p>
          <a:p>
            <a:pPr lvl="2"/>
            <a:r>
              <a:rPr lang="en-US" dirty="0" smtClean="0"/>
              <a:t>Made up of the ID of the resource, the ID of any parent resource and the API service name.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91</a:t>
            </a:fld>
            <a:endParaRPr lang="de-CH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14534"/>
              </p:ext>
            </p:extLst>
          </p:nvPr>
        </p:nvGraphicFramePr>
        <p:xfrm>
          <a:off x="1186730" y="4509120"/>
          <a:ext cx="730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914"/>
                <a:gridCol w="1461914"/>
                <a:gridCol w="1461914"/>
                <a:gridCol w="1461914"/>
                <a:gridCol w="14619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API Service Name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</a:t>
                      </a:r>
                      <a:r>
                        <a:rPr lang="en-US" sz="1000" baseline="0" dirty="0" smtClean="0"/>
                        <a:t>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//foobar.com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/books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/123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/authors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/name@example.com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4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Full Resource Name</a:t>
            </a:r>
          </a:p>
          <a:p>
            <a:pPr lvl="2"/>
            <a:r>
              <a:rPr lang="en-US" dirty="0" smtClean="0"/>
              <a:t>A scheme-less URI uniquely identifying a hierarchical resource.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//foobar.com/books/123/authors/bob@example.com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 Name vs URL</a:t>
            </a:r>
          </a:p>
          <a:p>
            <a:pPr lvl="2"/>
            <a:r>
              <a:rPr lang="en-US" dirty="0" smtClean="0"/>
              <a:t>Resource Names resemble normal URLs, but they’re not the same thing.</a:t>
            </a:r>
          </a:p>
          <a:p>
            <a:pPr lvl="2"/>
            <a:r>
              <a:rPr lang="en-US" dirty="0" smtClean="0"/>
              <a:t>A single resource can be exposed by different API versions and protocols.</a:t>
            </a:r>
          </a:p>
          <a:p>
            <a:pPr lvl="2"/>
            <a:r>
              <a:rPr lang="en-US" dirty="0" smtClean="0"/>
              <a:t>To use a full resource name via REST, it must be conveyed to a URL.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foobar.com/books/123/authors/bob@example.com</a:t>
            </a:r>
          </a:p>
          <a:p>
            <a:pPr lvl="2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9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HTTP Methods</a:t>
            </a:r>
          </a:p>
          <a:p>
            <a:pPr lvl="2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DELETE</a:t>
            </a:r>
          </a:p>
          <a:p>
            <a:pPr lvl="2"/>
            <a:r>
              <a:rPr lang="en-US" i="1" dirty="0" smtClean="0"/>
              <a:t>TRACE, OPTIONS, CONNECT, PATCH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HTTP Response Codes</a:t>
            </a:r>
          </a:p>
          <a:p>
            <a:pPr lvl="2"/>
            <a:r>
              <a:rPr lang="en-US" dirty="0" smtClean="0"/>
              <a:t>1xx Informational</a:t>
            </a:r>
          </a:p>
          <a:p>
            <a:pPr lvl="2"/>
            <a:r>
              <a:rPr lang="en-US" dirty="0" smtClean="0"/>
              <a:t>2xx Success</a:t>
            </a:r>
          </a:p>
          <a:p>
            <a:pPr lvl="3"/>
            <a:r>
              <a:rPr lang="en-US" dirty="0" smtClean="0"/>
              <a:t>200 – OK</a:t>
            </a:r>
          </a:p>
          <a:p>
            <a:pPr lvl="3"/>
            <a:r>
              <a:rPr lang="en-US" dirty="0" smtClean="0"/>
              <a:t>201 - Created</a:t>
            </a:r>
          </a:p>
          <a:p>
            <a:pPr lvl="2"/>
            <a:r>
              <a:rPr lang="en-US" dirty="0" smtClean="0"/>
              <a:t>3xx Redirection</a:t>
            </a:r>
          </a:p>
          <a:p>
            <a:pPr lvl="2"/>
            <a:r>
              <a:rPr lang="en-US" dirty="0" smtClean="0"/>
              <a:t>4xx Client Error</a:t>
            </a:r>
          </a:p>
          <a:p>
            <a:pPr lvl="3"/>
            <a:r>
              <a:rPr lang="en-US" dirty="0" smtClean="0"/>
              <a:t>403 - Forbidden</a:t>
            </a:r>
          </a:p>
          <a:p>
            <a:pPr lvl="2"/>
            <a:r>
              <a:rPr lang="en-US" dirty="0" smtClean="0"/>
              <a:t>5xx Server Error</a:t>
            </a:r>
          </a:p>
          <a:p>
            <a:pPr lvl="3"/>
            <a:r>
              <a:rPr lang="en-US" dirty="0" smtClean="0"/>
              <a:t>500 – Internal Server Error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HTTP Methods and Response Codes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Methods and CRUD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94</a:t>
            </a:fld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16865"/>
              </p:ext>
            </p:extLst>
          </p:nvPr>
        </p:nvGraphicFramePr>
        <p:xfrm>
          <a:off x="701570" y="1916832"/>
          <a:ext cx="7740860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270"/>
                <a:gridCol w="2299074"/>
                <a:gridCol w="1548172"/>
                <a:gridCol w="1548172"/>
                <a:gridCol w="15481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Method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Verb Mapping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Request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Code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List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GET &lt;collection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list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Get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GET &lt;resource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Create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POST &lt;collection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201 (Created)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Update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PUT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Delete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DELETE</a:t>
                      </a:r>
                      <a:r>
                        <a:rPr lang="en-US" sz="1000" baseline="0" dirty="0" smtClean="0"/>
                        <a:t>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204 (No Content)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expects responses to be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Client may also send data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JSON / XML.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HTTP Header Content-Type / Accept</a:t>
            </a:r>
          </a:p>
          <a:p>
            <a:pPr lvl="2"/>
            <a:r>
              <a:rPr lang="en-US" dirty="0" smtClean="0"/>
              <a:t>Content-Type – representation the client is sending.</a:t>
            </a:r>
          </a:p>
          <a:p>
            <a:pPr lvl="2"/>
            <a:r>
              <a:rPr lang="en-US" dirty="0" smtClean="0"/>
              <a:t>Accept – representation the client accepts for the response.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Representation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95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dirty="0" smtClean="0"/>
              <a:t>POST /rest/books </a:t>
            </a:r>
            <a:r>
              <a:rPr lang="en-US" dirty="0"/>
              <a:t>HTTP/1.1</a:t>
            </a:r>
          </a:p>
          <a:p>
            <a:pPr marL="270000" lvl="2" indent="0">
              <a:buNone/>
            </a:pPr>
            <a:r>
              <a:rPr lang="en-US" dirty="0"/>
              <a:t>Host: </a:t>
            </a:r>
            <a:r>
              <a:rPr lang="en-US" dirty="0" smtClean="0"/>
              <a:t>foobar.com</a:t>
            </a:r>
            <a:endParaRPr lang="en-US" dirty="0"/>
          </a:p>
          <a:p>
            <a:pPr marL="270000" lvl="2" indent="0">
              <a:buNone/>
            </a:pPr>
            <a:r>
              <a:rPr lang="en-US" dirty="0" smtClean="0"/>
              <a:t>Content-Type</a:t>
            </a:r>
            <a:r>
              <a:rPr lang="en-US" dirty="0"/>
              <a:t>: </a:t>
            </a:r>
            <a:r>
              <a:rPr lang="en-US" dirty="0" smtClean="0"/>
              <a:t>application/</a:t>
            </a:r>
            <a:r>
              <a:rPr lang="en-US" dirty="0" err="1" smtClean="0"/>
              <a:t>json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 smtClean="0"/>
              <a:t>Accept: application/</a:t>
            </a:r>
            <a:r>
              <a:rPr lang="en-US" dirty="0" err="1" smtClean="0"/>
              <a:t>json</a:t>
            </a:r>
            <a:r>
              <a:rPr lang="en-US" dirty="0" smtClean="0"/>
              <a:t> {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title": </a:t>
            </a:r>
            <a:r>
              <a:rPr lang="en-US" dirty="0" smtClean="0"/>
              <a:t>“Moby Dick",    </a:t>
            </a:r>
          </a:p>
          <a:p>
            <a:pPr marL="270000" lvl="2" indent="0">
              <a:buNone/>
            </a:pPr>
            <a:r>
              <a:rPr lang="en-US" dirty="0" smtClean="0"/>
              <a:t>     "</a:t>
            </a:r>
            <a:r>
              <a:rPr lang="en-US" dirty="0"/>
              <a:t>price": </a:t>
            </a:r>
            <a:r>
              <a:rPr lang="en-US" dirty="0" smtClean="0"/>
              <a:t>9.99,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description": </a:t>
            </a:r>
            <a:r>
              <a:rPr lang="en-US" dirty="0" smtClean="0"/>
              <a:t>“The tale of the white whale",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author</a:t>
            </a:r>
            <a:r>
              <a:rPr lang="en-US" dirty="0" smtClean="0"/>
              <a:t>": {  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"</a:t>
            </a:r>
            <a:r>
              <a:rPr lang="en-US" dirty="0"/>
              <a:t>name" : </a:t>
            </a:r>
            <a:r>
              <a:rPr lang="en-US" dirty="0" smtClean="0"/>
              <a:t>“Herman Melville"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}</a:t>
            </a:r>
          </a:p>
          <a:p>
            <a:pPr marL="270000" lvl="2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Create a Book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96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38697"/>
              </p:ext>
            </p:extLst>
          </p:nvPr>
        </p:nvGraphicFramePr>
        <p:xfrm>
          <a:off x="481553" y="1557336"/>
          <a:ext cx="8180894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447"/>
                <a:gridCol w="40904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POST /rest/books HTTP/1.1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Host: foobar.com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</a:t>
                      </a:r>
                      <a:r>
                        <a:rPr lang="en-US" sz="1400" dirty="0" err="1" smtClean="0"/>
                        <a:t>json</a:t>
                      </a:r>
                      <a:endParaRPr lang="en-US" sz="1400" dirty="0" smtClean="0"/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Accept: application/xml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{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"title": “Moby Dick",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"price": 9.99,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"description": “The tale of the white whale",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"author": {  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   "name" : “Herman Melville"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}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}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Connection: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keep-alive</a:t>
                      </a:r>
                    </a:p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Date: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Wed, 12 Apr 2017 13:59:00 GMT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application/xml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&lt;?xml version="1.0" encoding="UTF-8"?&gt;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&lt;book id="3"&gt;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&lt;title&gt;Moby</a:t>
                      </a:r>
                      <a:r>
                        <a:rPr lang="en-US" sz="1400" baseline="0" dirty="0" smtClean="0"/>
                        <a:t> Dick</a:t>
                      </a:r>
                      <a:r>
                        <a:rPr lang="en-US" sz="1400" dirty="0" smtClean="0"/>
                        <a:t>&lt;/title&gt;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&lt;price&gt;9.99&lt;/price&gt;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&lt;description&gt;The tale of the white whale&lt;/description&gt;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&lt;author id="4"&gt;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&lt;name&gt;Herman Melville&lt;/name&gt;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baseline="0" dirty="0" smtClean="0"/>
                        <a:t>    </a:t>
                      </a:r>
                      <a:r>
                        <a:rPr lang="en-US" sz="1400" dirty="0" smtClean="0"/>
                        <a:t>&lt;/author&gt;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&lt;/book&gt;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3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err="1" smtClean="0"/>
              <a:t>RESTEasy</a:t>
            </a:r>
            <a:r>
              <a:rPr lang="en-US" b="1" dirty="0" smtClean="0"/>
              <a:t> </a:t>
            </a:r>
            <a:r>
              <a:rPr lang="en-US" dirty="0" smtClean="0"/>
              <a:t>is a </a:t>
            </a:r>
            <a:r>
              <a:rPr lang="en-US" dirty="0" err="1" smtClean="0"/>
              <a:t>Jboss</a:t>
            </a:r>
            <a:r>
              <a:rPr lang="en-US" dirty="0" smtClean="0"/>
              <a:t> project providing various frameworks </a:t>
            </a:r>
            <a:r>
              <a:rPr lang="en-US" dirty="0"/>
              <a:t>to help you build RESTful Web Services and RESTful Java applications.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Implementation </a:t>
            </a:r>
            <a:r>
              <a:rPr lang="en-US" dirty="0"/>
              <a:t>of the </a:t>
            </a:r>
            <a:r>
              <a:rPr lang="en-US" dirty="0" smtClean="0"/>
              <a:t>JAX-RS specification.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Tight integration with </a:t>
            </a:r>
            <a:r>
              <a:rPr lang="en-US" dirty="0" err="1" smtClean="0"/>
              <a:t>JBoss</a:t>
            </a:r>
            <a:r>
              <a:rPr lang="en-US" dirty="0" smtClean="0"/>
              <a:t> Application Server.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RESTEasy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97</a:t>
            </a:fld>
            <a:endParaRPr lang="de-CH" dirty="0"/>
          </a:p>
        </p:txBody>
      </p:sp>
      <p:pic>
        <p:nvPicPr>
          <p:cNvPr id="2050" name="Picture 2" descr="Image result for resteas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89" y="3380564"/>
            <a:ext cx="4890136" cy="34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Verbs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98</a:t>
            </a:fld>
            <a:endParaRPr lang="de-CH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"/books"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@Produces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@Consumes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BookController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@POST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.createBook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List&lt;Book&gt;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.findAllBooks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.findBookById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@PUT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.updateBook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@DELETE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.deleteBook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Params</a:t>
            </a:r>
            <a:r>
              <a:rPr lang="en-US" dirty="0" smtClean="0"/>
              <a:t>, either as part of the URL path or a query on the URL (amongst others).</a:t>
            </a:r>
          </a:p>
          <a:p>
            <a:pPr lvl="1"/>
            <a:endParaRPr lang="en-US" dirty="0" smtClean="0"/>
          </a:p>
          <a:p>
            <a:pPr lvl="1"/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lang="en-US" altLang="en-US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Long id</a:t>
            </a:r>
            <a:r>
              <a:rPr lang="en-US" altLang="en-US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/>
            <a:r>
              <a:rPr lang="en-US" dirty="0" smtClean="0"/>
              <a:t>Part of URL (</a:t>
            </a:r>
            <a:r>
              <a:rPr lang="en-US" b="1" dirty="0" smtClean="0"/>
              <a:t>@</a:t>
            </a:r>
            <a:r>
              <a:rPr lang="en-US" b="1" dirty="0" err="1" smtClean="0"/>
              <a:t>PathParam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/books/123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/>
          </a:p>
          <a:p>
            <a:pPr lvl="1"/>
            <a:r>
              <a:rPr lang="en-US" alt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Long id)</a:t>
            </a:r>
            <a:r>
              <a:rPr lang="en-US" alt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dirty="0"/>
          </a:p>
          <a:p>
            <a:pPr lvl="2"/>
            <a:r>
              <a:rPr lang="en-US" dirty="0" smtClean="0"/>
              <a:t>Query on the URL (</a:t>
            </a:r>
            <a:r>
              <a:rPr lang="en-US" b="1" dirty="0" smtClean="0"/>
              <a:t>@</a:t>
            </a:r>
            <a:r>
              <a:rPr lang="en-US" b="1" dirty="0" err="1" smtClean="0"/>
              <a:t>QueryParam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/</a:t>
            </a:r>
            <a:r>
              <a:rPr lang="en-US" dirty="0" err="1" smtClean="0"/>
              <a:t>books?id</a:t>
            </a:r>
            <a:r>
              <a:rPr lang="en-US" dirty="0" smtClean="0"/>
              <a:t>=123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b="1" dirty="0" smtClean="0"/>
              <a:t>Bean </a:t>
            </a:r>
            <a:r>
              <a:rPr lang="en-US" b="1" dirty="0" err="1" smtClean="0"/>
              <a:t>Param</a:t>
            </a:r>
            <a:endParaRPr lang="en-US" b="1" dirty="0" smtClean="0"/>
          </a:p>
          <a:p>
            <a:pPr lvl="2"/>
            <a:r>
              <a:rPr lang="en-US" dirty="0" smtClean="0"/>
              <a:t>Used to aggregate parameters.</a:t>
            </a:r>
          </a:p>
          <a:p>
            <a:pPr lvl="2"/>
            <a:r>
              <a:rPr lang="en-US" dirty="0" smtClean="0"/>
              <a:t>JAX-RS will introspect and inject parameters.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- </a:t>
            </a:r>
            <a:r>
              <a:rPr lang="en-US" dirty="0" err="1" smtClean="0"/>
              <a:t>Params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1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9573</TotalTime>
  <Words>3450</Words>
  <Application>Microsoft Office PowerPoint</Application>
  <PresentationFormat>On-screen Show (4:3)</PresentationFormat>
  <Paragraphs>1104</Paragraphs>
  <Slides>107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2" baseType="lpstr">
      <vt:lpstr>Arial</vt:lpstr>
      <vt:lpstr>Courier New</vt:lpstr>
      <vt:lpstr>Times New Roman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Enterprise Toolbox</vt:lpstr>
      <vt:lpstr>Java “Application Server” / Java EE Server / The Container</vt:lpstr>
      <vt:lpstr>Java “Application Server” / Java EE Server / The Container</vt:lpstr>
      <vt:lpstr>JBoss and WildFly</vt:lpstr>
      <vt:lpstr>JBoss and WildFly</vt:lpstr>
      <vt:lpstr>Agenda</vt:lpstr>
      <vt:lpstr>Not the only kid on the block</vt:lpstr>
      <vt:lpstr>PowerPoint Presentation</vt:lpstr>
      <vt:lpstr>Contents</vt:lpstr>
      <vt:lpstr>PowerPoint Presentation</vt:lpstr>
      <vt:lpstr>Context and Dependency Injection – Big Picture</vt:lpstr>
      <vt:lpstr>Context and Dependency Injection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LoggingInterceptor</vt:lpstr>
      <vt:lpstr>Scopes and Contexts</vt:lpstr>
      <vt:lpstr>beans.xml</vt:lpstr>
      <vt:lpstr>beans.xml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ORM - Relationship Mapping</vt:lpstr>
      <vt:lpstr>Persistence Unit, Persistence Context and Entity Manager </vt:lpstr>
      <vt:lpstr>Persistence Unit, Persistence Context and Entity Manager </vt:lpstr>
      <vt:lpstr>Entity Manager 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Types</vt:lpstr>
      <vt:lpstr>EJB Services</vt:lpstr>
      <vt:lpstr>EJB Views </vt:lpstr>
      <vt:lpstr>Concurrency</vt:lpstr>
      <vt:lpstr>Lifecycle (Stateless EJB)</vt:lpstr>
      <vt:lpstr>Java Naming and Directory Interface (JNDI)</vt:lpstr>
      <vt:lpstr>Java Naming and Directory Interface (JNDI)</vt:lpstr>
      <vt:lpstr>JNDI Naming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Administered Objects</vt:lpstr>
      <vt:lpstr>JMS Client</vt:lpstr>
      <vt:lpstr>PowerPoint Presentation</vt:lpstr>
      <vt:lpstr>Web Services – Big Picture</vt:lpstr>
      <vt:lpstr>Web Services</vt:lpstr>
      <vt:lpstr>Web Services</vt:lpstr>
      <vt:lpstr>Simple Object Access Protocol - SOAP</vt:lpstr>
      <vt:lpstr>Web Service Definition Language – WSDL</vt:lpstr>
      <vt:lpstr>Contract First and Contract Last</vt:lpstr>
      <vt:lpstr>JAX-WS and Creating a Web Service</vt:lpstr>
      <vt:lpstr>JBoss and Apache CXF </vt:lpstr>
      <vt:lpstr>JBoss and WebServcies</vt:lpstr>
      <vt:lpstr>Universal Description, Discovery and Integration (UDDI)</vt:lpstr>
      <vt:lpstr>PowerPoint Presentation</vt:lpstr>
      <vt:lpstr>REST – Big Picture</vt:lpstr>
      <vt:lpstr>Representational State Transfer - REST</vt:lpstr>
      <vt:lpstr>REST – Resources</vt:lpstr>
      <vt:lpstr>REST – Resources</vt:lpstr>
      <vt:lpstr>REST – HTTP Methods and Response Codes</vt:lpstr>
      <vt:lpstr>REST – Resources and HTTP Methods and CRUD</vt:lpstr>
      <vt:lpstr>REST – Representation</vt:lpstr>
      <vt:lpstr>REST – Create a Book</vt:lpstr>
      <vt:lpstr>RESTEasy</vt:lpstr>
      <vt:lpstr>REST – Resources and HTTP Verbs</vt:lpstr>
      <vt:lpstr>JAX-RS - Params</vt:lpstr>
      <vt:lpstr>Postman</vt:lpstr>
      <vt:lpstr>JAX-RS and Creating a Web Service</vt:lpstr>
      <vt:lpstr>REST vs SOAP</vt:lpstr>
      <vt:lpstr>Your journey has just begun…</vt:lpstr>
      <vt:lpstr>The Future ?</vt:lpstr>
      <vt:lpstr>PowerPoint Presentation</vt:lpstr>
      <vt:lpstr>But…</vt:lpstr>
      <vt:lpstr>Top Down (WSDL to Client Implementation)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206</cp:revision>
  <dcterms:created xsi:type="dcterms:W3CDTF">2016-10-31T15:26:08Z</dcterms:created>
  <dcterms:modified xsi:type="dcterms:W3CDTF">2017-04-25T07:23:01Z</dcterms:modified>
</cp:coreProperties>
</file>